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64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53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56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CE686B-0406-4C47-BBB2-B8193B0A45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4EA177C-1C1B-4490-BBD8-1DEA4FD493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A59D06A-7D6C-4ADF-90A3-E4F9BF8F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EB8A-52DA-4129-B3D1-FB2CB7116B71}" type="datetimeFigureOut">
              <a:rPr lang="de-CH" smtClean="0"/>
              <a:t>27.04.2023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5291BA-3753-4E2C-9DF5-E3CF33710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7140D54-B621-48A9-B9FC-2545D7105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415D9-1B4D-4D9B-8F45-713027B8765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68938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DBEF51-D820-4676-AD99-7A28845CB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7F541AE-9D45-4AC1-B335-1E70798AE5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484EB7E-E6F4-4CBA-9E63-F39FFCAB0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EB8A-52DA-4129-B3D1-FB2CB7116B71}" type="datetimeFigureOut">
              <a:rPr lang="de-CH" smtClean="0"/>
              <a:t>27.04.2023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63310C5-BB06-4F73-9F92-C36414A9E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C08F40-96DE-4EEF-99FE-276D7CF23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415D9-1B4D-4D9B-8F45-713027B8765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67380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9F27930-1655-41AE-8A49-F5FE0B6384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AF44E3D-E48F-4288-9E77-DCF174F216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98D83B-F7B0-4315-9686-3A4A32593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EB8A-52DA-4129-B3D1-FB2CB7116B71}" type="datetimeFigureOut">
              <a:rPr lang="de-CH" smtClean="0"/>
              <a:t>27.04.2023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945232-0599-487A-A354-E14554278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04BABB-6C23-4AE4-9C43-22DE031B7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415D9-1B4D-4D9B-8F45-713027B8765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27585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F16D78-D562-468B-AFD2-81944A804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0584CD-4288-4ADA-89A5-3184ABF0B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9FB4E4E-8F66-44F5-99D6-A3296646A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EB8A-52DA-4129-B3D1-FB2CB7116B71}" type="datetimeFigureOut">
              <a:rPr lang="de-CH" smtClean="0"/>
              <a:t>27.04.2023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34AEF9-6FF6-481A-9DB4-51359A8E6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9AE5AD-000A-466E-8874-74952402B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415D9-1B4D-4D9B-8F45-713027B8765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06552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C02F15-CF88-486E-B7A1-71F524C5A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3443155-F86E-409D-8DCB-312B0B7E68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FED902F-5611-418C-84CF-11E24B635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EB8A-52DA-4129-B3D1-FB2CB7116B71}" type="datetimeFigureOut">
              <a:rPr lang="de-CH" smtClean="0"/>
              <a:t>27.04.2023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FC5ED6-E8EB-4F79-9D78-3C9242A45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6B5752-4120-4353-9FF6-6AA887C4C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415D9-1B4D-4D9B-8F45-713027B8765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6058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A958C3-4075-462A-A904-F3363F554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3D554E9-D7A8-47B4-AAC3-FC04137C25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678FD70-F413-408E-B1DB-CC3035AD38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ECAF819-265E-4BF0-8E1B-EABC302FA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EB8A-52DA-4129-B3D1-FB2CB7116B71}" type="datetimeFigureOut">
              <a:rPr lang="de-CH" smtClean="0"/>
              <a:t>27.04.2023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DF7ABFE-56B6-4F74-A00C-77228BFCF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BE4DEDD-77CF-4540-B1C3-FE544D50D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415D9-1B4D-4D9B-8F45-713027B8765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30198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298CAE-8F3D-4BE5-B0FD-D64174581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9290922-B5D8-439C-A1AB-90E85FDF3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38F98DF-25A2-4766-84A6-64E6AC4057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306DBCA-609D-45BC-875C-04D8D283DB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4E3C26D-D4EE-4827-BD08-B41A3EFEAD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2C0791F-CCA4-4FB9-8E6E-BDBF2B79C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EB8A-52DA-4129-B3D1-FB2CB7116B71}" type="datetimeFigureOut">
              <a:rPr lang="de-CH" smtClean="0"/>
              <a:t>27.04.2023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D63C38F-0555-4BF9-B576-C59569D60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8031E70-5EF7-44A7-ACC2-988A80022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415D9-1B4D-4D9B-8F45-713027B8765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31459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7FBA57-3BA6-4DF8-B3D3-AE9AF9AE6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24860F6-2E05-45BF-ABBC-14EBA2FF3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EB8A-52DA-4129-B3D1-FB2CB7116B71}" type="datetimeFigureOut">
              <a:rPr lang="de-CH" smtClean="0"/>
              <a:t>27.04.2023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9D7219E-3A8C-459C-9CB8-8B65DFF85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0C17CC-5E1A-4A80-9E32-FBA450907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415D9-1B4D-4D9B-8F45-713027B8765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44776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11F3F97-3AB5-4353-8012-67C5AB3B7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EB8A-52DA-4129-B3D1-FB2CB7116B71}" type="datetimeFigureOut">
              <a:rPr lang="de-CH" smtClean="0"/>
              <a:t>27.04.2023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840D0A3-8051-44FC-9ECA-DE5AEB0E7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9ADC19B-71D6-43FE-A98D-6F4EDA6D6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415D9-1B4D-4D9B-8F45-713027B8765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28923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6D421C-BCBC-43A9-BD72-5C08CEA65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B9DF067-F9DA-4ADB-AF8F-4FEDA1B16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0B71F0D-8CE9-483C-B9B1-CECC9E859F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618CED1-700A-4D94-9A4A-D2AC8C513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EB8A-52DA-4129-B3D1-FB2CB7116B71}" type="datetimeFigureOut">
              <a:rPr lang="de-CH" smtClean="0"/>
              <a:t>27.04.2023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F7F9397-A07A-4120-B36B-AE053116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426FC8B-CF5A-4D3C-B5F3-22333BFD5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415D9-1B4D-4D9B-8F45-713027B8765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17176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8936E8-F072-4740-82A3-64DEB7FAD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CFDACB3-7DB2-40F8-A004-3987E8A2BC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E0FB0D-1475-4EBD-9BCB-34710062F4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9B97876-DCD6-4325-B646-ACE62EC13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EB8A-52DA-4129-B3D1-FB2CB7116B71}" type="datetimeFigureOut">
              <a:rPr lang="de-CH" smtClean="0"/>
              <a:t>27.04.2023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ADF9B17-E628-4796-AF44-0FF6E9228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12A2FDA-9A56-4A64-8447-5488BE13A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415D9-1B4D-4D9B-8F45-713027B8765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99105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DE6A97E-FDB7-452E-8CDC-52E7BF2D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CA8FBC-3FDE-42FD-A8A7-F4C67C6AF4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8AC3398-16C3-4968-B4A7-DE1A180A91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2EB8A-52DA-4129-B3D1-FB2CB7116B71}" type="datetimeFigureOut">
              <a:rPr lang="de-CH" smtClean="0"/>
              <a:t>27.04.2023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B1F5BBF-594B-4479-AA1B-184E62224F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8FF274-F25C-43D5-98C4-F5B91025A1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415D9-1B4D-4D9B-8F45-713027B8765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50028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D42E3-A5FA-40DB-8560-2CE7DC7185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0578" y="493348"/>
            <a:ext cx="9415887" cy="731367"/>
          </a:xfrm>
        </p:spPr>
        <p:txBody>
          <a:bodyPr>
            <a:normAutofit/>
          </a:bodyPr>
          <a:lstStyle/>
          <a:p>
            <a:r>
              <a:rPr lang="de-DE" sz="4000" dirty="0"/>
              <a:t>Stammtisch, Donnerstag, 27. April 2023</a:t>
            </a:r>
            <a:endParaRPr lang="de-CH" sz="40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8D89AE2-CD1D-456C-A104-7D9C0AAC6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770" y="5024748"/>
            <a:ext cx="11002882" cy="1404073"/>
          </a:xfrm>
        </p:spPr>
        <p:txBody>
          <a:bodyPr>
            <a:noAutofit/>
          </a:bodyPr>
          <a:lstStyle/>
          <a:p>
            <a:r>
              <a:rPr lang="de-CH" sz="3200" dirty="0">
                <a:latin typeface="+mj-lt"/>
              </a:rPr>
              <a:t>Patrizia Guggenheim</a:t>
            </a:r>
          </a:p>
          <a:p>
            <a:r>
              <a:rPr lang="de-CH" sz="3200" dirty="0">
                <a:latin typeface="+mj-lt"/>
              </a:rPr>
              <a:t>Präsidentin Heimatschutz Südbünden</a:t>
            </a:r>
          </a:p>
        </p:txBody>
      </p:sp>
      <p:pic>
        <p:nvPicPr>
          <p:cNvPr id="5" name="Grafik 4" descr="Ein Bild, das Zeichnung, Tisch enthält.&#10;&#10;Automatisch generierte Beschreibung">
            <a:extLst>
              <a:ext uri="{FF2B5EF4-FFF2-40B4-BE49-F238E27FC236}">
                <a16:creationId xmlns:a16="http://schemas.microsoft.com/office/drawing/2014/main" id="{650BA902-8D98-4DC6-B5C2-5D89A1B41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247" y="1045553"/>
            <a:ext cx="3006724" cy="3006724"/>
          </a:xfrm>
          <a:prstGeom prst="rect">
            <a:avLst/>
          </a:prstGeom>
        </p:spPr>
      </p:pic>
      <p:pic>
        <p:nvPicPr>
          <p:cNvPr id="4" name="Grafik 3" descr="Ein Bild, das Website enthält.&#10;&#10;Automatisch generierte Beschreibung">
            <a:extLst>
              <a:ext uri="{FF2B5EF4-FFF2-40B4-BE49-F238E27FC236}">
                <a16:creationId xmlns:a16="http://schemas.microsoft.com/office/drawing/2014/main" id="{CB53C4B9-D8B3-5A49-EDC4-92C2742505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492" y="2034527"/>
            <a:ext cx="6974433" cy="1045278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2682DA6C-2922-971E-451E-4E1ED45398C7}"/>
              </a:ext>
            </a:extLst>
          </p:cNvPr>
          <p:cNvSpPr txBox="1">
            <a:spLocks/>
          </p:cNvSpPr>
          <p:nvPr/>
        </p:nvSpPr>
        <p:spPr>
          <a:xfrm>
            <a:off x="1451247" y="3694844"/>
            <a:ext cx="9415887" cy="7313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b="1" dirty="0">
                <a:solidFill>
                  <a:srgbClr val="00B050"/>
                </a:solidFill>
                <a:latin typeface="+mn-lt"/>
              </a:rPr>
              <a:t>Photovoltaik: wo und was macht Sinn?</a:t>
            </a:r>
            <a:endParaRPr lang="de-CH" sz="4000" b="1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4726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D42E3-A5FA-40DB-8560-2CE7DC7185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5848" y="343185"/>
            <a:ext cx="5999107" cy="346874"/>
          </a:xfrm>
        </p:spPr>
        <p:txBody>
          <a:bodyPr>
            <a:normAutofit/>
          </a:bodyPr>
          <a:lstStyle/>
          <a:p>
            <a:r>
              <a:rPr lang="de-DE" sz="1400" dirty="0"/>
              <a:t>Stammtisch, Donnerstag, 27. April 2023, </a:t>
            </a:r>
            <a:r>
              <a:rPr lang="de-DE" sz="1400" b="1" dirty="0">
                <a:latin typeface="+mn-lt"/>
              </a:rPr>
              <a:t>Photovoltaik: wo und was macht Sinn?</a:t>
            </a:r>
            <a:endParaRPr lang="de-CH" sz="1400" dirty="0"/>
          </a:p>
        </p:txBody>
      </p:sp>
      <p:pic>
        <p:nvPicPr>
          <p:cNvPr id="5" name="Grafik 4" descr="Ein Bild, das Zeichnung, Tisch enthält.&#10;&#10;Automatisch generierte Beschreibung">
            <a:extLst>
              <a:ext uri="{FF2B5EF4-FFF2-40B4-BE49-F238E27FC236}">
                <a16:creationId xmlns:a16="http://schemas.microsoft.com/office/drawing/2014/main" id="{650BA902-8D98-4DC6-B5C2-5D89A1B41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24" y="149226"/>
            <a:ext cx="746124" cy="746124"/>
          </a:xfrm>
          <a:prstGeom prst="rect">
            <a:avLst/>
          </a:prstGeom>
        </p:spPr>
      </p:pic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F7041C4A-D4D2-40FC-9F4C-2BE2AC25DE67}"/>
              </a:ext>
            </a:extLst>
          </p:cNvPr>
          <p:cNvCxnSpPr/>
          <p:nvPr/>
        </p:nvCxnSpPr>
        <p:spPr>
          <a:xfrm>
            <a:off x="339724" y="781050"/>
            <a:ext cx="1143952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Grafik 3" descr="Ein Bild, das Website enthält.&#10;&#10;Automatisch generierte Beschreibung">
            <a:extLst>
              <a:ext uri="{FF2B5EF4-FFF2-40B4-BE49-F238E27FC236}">
                <a16:creationId xmlns:a16="http://schemas.microsoft.com/office/drawing/2014/main" id="{33BBCEAA-AD10-2479-A214-ABFFFBCAC0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779" y="316454"/>
            <a:ext cx="2671178" cy="400337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21AA5DA-5D88-81E7-28E1-4C072E2D8CCD}"/>
              </a:ext>
            </a:extLst>
          </p:cNvPr>
          <p:cNvSpPr txBox="1"/>
          <p:nvPr/>
        </p:nvSpPr>
        <p:spPr>
          <a:xfrm>
            <a:off x="7216524" y="1132800"/>
            <a:ext cx="4562726" cy="1971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CH" sz="1800" b="1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Ungeeignete Standorte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CH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Kulturdenkmal unter Schutz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CH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Intakte Umgebung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CH" kern="1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Grosse Beeinträchtigung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CH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Kleiner Nutzen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2B5955E-FEA6-5093-FA62-71FFA72AD45B}"/>
              </a:ext>
            </a:extLst>
          </p:cNvPr>
          <p:cNvSpPr txBox="1"/>
          <p:nvPr/>
        </p:nvSpPr>
        <p:spPr>
          <a:xfrm>
            <a:off x="286626" y="4892630"/>
            <a:ext cx="7093859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CH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Kirche in </a:t>
            </a:r>
            <a:r>
              <a:rPr lang="de-CH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Cinuos-chel</a:t>
            </a:r>
            <a:r>
              <a:rPr lang="de-CH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1615 / unter kantonalem Schutz</a:t>
            </a:r>
            <a:endParaRPr lang="de-CH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Grafik 9" descr="Kirche Cinuos-chel: refurmo.ch">
            <a:extLst>
              <a:ext uri="{FF2B5EF4-FFF2-40B4-BE49-F238E27FC236}">
                <a16:creationId xmlns:a16="http://schemas.microsoft.com/office/drawing/2014/main" id="{27CFE749-2328-1B6F-3C97-F318D9FE0C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77" y="1189803"/>
            <a:ext cx="2545080" cy="3547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rafik 12" descr="Cinuos-chel, Foto-Fotos Schweiz, Photo-Photos Switzerland">
            <a:extLst>
              <a:ext uri="{FF2B5EF4-FFF2-40B4-BE49-F238E27FC236}">
                <a16:creationId xmlns:a16="http://schemas.microsoft.com/office/drawing/2014/main" id="{062F5B1B-FDCC-9825-F82F-E364F63432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756" y="1711827"/>
            <a:ext cx="3632344" cy="30250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6122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D42E3-A5FA-40DB-8560-2CE7DC7185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5848" y="343185"/>
            <a:ext cx="5999107" cy="346874"/>
          </a:xfrm>
        </p:spPr>
        <p:txBody>
          <a:bodyPr>
            <a:normAutofit/>
          </a:bodyPr>
          <a:lstStyle/>
          <a:p>
            <a:r>
              <a:rPr lang="de-DE" sz="1400" dirty="0"/>
              <a:t>Stammtisch, Donnerstag, 27. April 2023, </a:t>
            </a:r>
            <a:r>
              <a:rPr lang="de-DE" sz="1400" b="1" dirty="0">
                <a:latin typeface="+mn-lt"/>
              </a:rPr>
              <a:t>Photovoltaik: wo und was macht Sinn?</a:t>
            </a:r>
            <a:endParaRPr lang="de-CH" sz="1400" dirty="0"/>
          </a:p>
        </p:txBody>
      </p:sp>
      <p:pic>
        <p:nvPicPr>
          <p:cNvPr id="5" name="Grafik 4" descr="Ein Bild, das Zeichnung, Tisch enthält.&#10;&#10;Automatisch generierte Beschreibung">
            <a:extLst>
              <a:ext uri="{FF2B5EF4-FFF2-40B4-BE49-F238E27FC236}">
                <a16:creationId xmlns:a16="http://schemas.microsoft.com/office/drawing/2014/main" id="{650BA902-8D98-4DC6-B5C2-5D89A1B41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24" y="149226"/>
            <a:ext cx="746124" cy="746124"/>
          </a:xfrm>
          <a:prstGeom prst="rect">
            <a:avLst/>
          </a:prstGeom>
        </p:spPr>
      </p:pic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F7041C4A-D4D2-40FC-9F4C-2BE2AC25DE67}"/>
              </a:ext>
            </a:extLst>
          </p:cNvPr>
          <p:cNvCxnSpPr/>
          <p:nvPr/>
        </p:nvCxnSpPr>
        <p:spPr>
          <a:xfrm>
            <a:off x="339724" y="781050"/>
            <a:ext cx="1143952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Grafik 3" descr="Ein Bild, das Website enthält.&#10;&#10;Automatisch generierte Beschreibung">
            <a:extLst>
              <a:ext uri="{FF2B5EF4-FFF2-40B4-BE49-F238E27FC236}">
                <a16:creationId xmlns:a16="http://schemas.microsoft.com/office/drawing/2014/main" id="{33BBCEAA-AD10-2479-A214-ABFFFBCAC0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779" y="316454"/>
            <a:ext cx="2671178" cy="400337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21AA5DA-5D88-81E7-28E1-4C072E2D8CCD}"/>
              </a:ext>
            </a:extLst>
          </p:cNvPr>
          <p:cNvSpPr txBox="1"/>
          <p:nvPr/>
        </p:nvSpPr>
        <p:spPr>
          <a:xfrm>
            <a:off x="7216524" y="1132800"/>
            <a:ext cx="4562726" cy="774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CH" sz="1800" b="1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Ungeeignete Standorte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CH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BLN Gebiet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2B5955E-FEA6-5093-FA62-71FFA72AD45B}"/>
              </a:ext>
            </a:extLst>
          </p:cNvPr>
          <p:cNvSpPr txBox="1"/>
          <p:nvPr/>
        </p:nvSpPr>
        <p:spPr>
          <a:xfrm>
            <a:off x="267708" y="5319314"/>
            <a:ext cx="7093859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CH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Engadiner Seenlandschaft</a:t>
            </a:r>
            <a:endParaRPr lang="de-CH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Grafik 2" descr="Die Oberengadiner Seen - Fotos [hikr.org]">
            <a:extLst>
              <a:ext uri="{FF2B5EF4-FFF2-40B4-BE49-F238E27FC236}">
                <a16:creationId xmlns:a16="http://schemas.microsoft.com/office/drawing/2014/main" id="{A2CBEF9B-E35B-4146-90B2-48D347F2C3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" y="1132800"/>
            <a:ext cx="5760720" cy="3834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8698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D42E3-A5FA-40DB-8560-2CE7DC7185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5848" y="343185"/>
            <a:ext cx="5999107" cy="346874"/>
          </a:xfrm>
        </p:spPr>
        <p:txBody>
          <a:bodyPr>
            <a:normAutofit/>
          </a:bodyPr>
          <a:lstStyle/>
          <a:p>
            <a:r>
              <a:rPr lang="de-DE" sz="1400" dirty="0"/>
              <a:t>Stammtisch, Donnerstag, 27. April 2023, </a:t>
            </a:r>
            <a:r>
              <a:rPr lang="de-DE" sz="1400" b="1" dirty="0">
                <a:latin typeface="+mn-lt"/>
              </a:rPr>
              <a:t>Photovoltaik: wo und was macht Sinn?</a:t>
            </a:r>
            <a:endParaRPr lang="de-CH" sz="1400" dirty="0"/>
          </a:p>
        </p:txBody>
      </p:sp>
      <p:pic>
        <p:nvPicPr>
          <p:cNvPr id="5" name="Grafik 4" descr="Ein Bild, das Zeichnung, Tisch enthält.&#10;&#10;Automatisch generierte Beschreibung">
            <a:extLst>
              <a:ext uri="{FF2B5EF4-FFF2-40B4-BE49-F238E27FC236}">
                <a16:creationId xmlns:a16="http://schemas.microsoft.com/office/drawing/2014/main" id="{650BA902-8D98-4DC6-B5C2-5D89A1B41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24" y="149226"/>
            <a:ext cx="746124" cy="746124"/>
          </a:xfrm>
          <a:prstGeom prst="rect">
            <a:avLst/>
          </a:prstGeom>
        </p:spPr>
      </p:pic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F7041C4A-D4D2-40FC-9F4C-2BE2AC25DE67}"/>
              </a:ext>
            </a:extLst>
          </p:cNvPr>
          <p:cNvCxnSpPr/>
          <p:nvPr/>
        </p:nvCxnSpPr>
        <p:spPr>
          <a:xfrm>
            <a:off x="339724" y="781050"/>
            <a:ext cx="1143952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Grafik 3" descr="Ein Bild, das Website enthält.&#10;&#10;Automatisch generierte Beschreibung">
            <a:extLst>
              <a:ext uri="{FF2B5EF4-FFF2-40B4-BE49-F238E27FC236}">
                <a16:creationId xmlns:a16="http://schemas.microsoft.com/office/drawing/2014/main" id="{33BBCEAA-AD10-2479-A214-ABFFFBCAC0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779" y="316454"/>
            <a:ext cx="2671178" cy="400337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21AA5DA-5D88-81E7-28E1-4C072E2D8CCD}"/>
              </a:ext>
            </a:extLst>
          </p:cNvPr>
          <p:cNvSpPr txBox="1"/>
          <p:nvPr/>
        </p:nvSpPr>
        <p:spPr>
          <a:xfrm>
            <a:off x="7216524" y="1132800"/>
            <a:ext cx="4562726" cy="237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CH" sz="1800" b="1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Geeignete Standorte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CH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Keine geschützten Baudenkmälern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CH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Keine sensible Gebiete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CH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Industrie- und Gewerbezonen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CH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Umfeld grosser Infrastrukturbauten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CH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Grossflächige Anlagen</a:t>
            </a:r>
            <a:endParaRPr lang="de-CH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2B5955E-FEA6-5093-FA62-71FFA72AD45B}"/>
              </a:ext>
            </a:extLst>
          </p:cNvPr>
          <p:cNvSpPr txBox="1"/>
          <p:nvPr/>
        </p:nvSpPr>
        <p:spPr>
          <a:xfrm>
            <a:off x="335280" y="6139263"/>
            <a:ext cx="7093859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CH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Flugplatz Samedan</a:t>
            </a:r>
            <a:endParaRPr lang="de-CH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Grafik 5" descr="Ein Bild, das Berg, Natur, draußen, Tal enthält.&#10;&#10;Automatisch generierte Beschreibung">
            <a:extLst>
              <a:ext uri="{FF2B5EF4-FFF2-40B4-BE49-F238E27FC236}">
                <a16:creationId xmlns:a16="http://schemas.microsoft.com/office/drawing/2014/main" id="{53EE295E-BE80-F3D3-EC98-A24E21CEF4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" y="1132799"/>
            <a:ext cx="5450340" cy="468152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B6732EB9-AE49-D1E6-D7BE-109F84A36503}"/>
              </a:ext>
            </a:extLst>
          </p:cNvPr>
          <p:cNvSpPr txBox="1"/>
          <p:nvPr/>
        </p:nvSpPr>
        <p:spPr>
          <a:xfrm>
            <a:off x="7216524" y="4360517"/>
            <a:ext cx="4562726" cy="1572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CH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Kraftwerke Jahresproduktion: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CH" kern="1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Solarstromanlage Flugplatz Samedan, 37 </a:t>
            </a:r>
            <a:r>
              <a:rPr lang="de-CH" kern="1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GWh</a:t>
            </a:r>
            <a:endParaRPr lang="de-CH" kern="1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CH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EW St. Moritz, KW Islas, 16 </a:t>
            </a:r>
            <a:r>
              <a:rPr lang="de-CH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GWh</a:t>
            </a:r>
            <a:endParaRPr lang="de-CH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CH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ewz</a:t>
            </a:r>
            <a:r>
              <a:rPr lang="de-CH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CH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Albigna</a:t>
            </a:r>
            <a:r>
              <a:rPr lang="de-CH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400 </a:t>
            </a:r>
            <a:r>
              <a:rPr lang="de-CH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GWh</a:t>
            </a:r>
            <a:endParaRPr lang="de-CH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726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D42E3-A5FA-40DB-8560-2CE7DC7185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5848" y="343185"/>
            <a:ext cx="5999107" cy="346874"/>
          </a:xfrm>
        </p:spPr>
        <p:txBody>
          <a:bodyPr>
            <a:normAutofit/>
          </a:bodyPr>
          <a:lstStyle/>
          <a:p>
            <a:r>
              <a:rPr lang="de-DE" sz="1400" dirty="0"/>
              <a:t>Stammtisch, Donnerstag, 27. April 2023, </a:t>
            </a:r>
            <a:r>
              <a:rPr lang="de-DE" sz="1400" b="1" dirty="0">
                <a:latin typeface="+mn-lt"/>
              </a:rPr>
              <a:t>Photovoltaik: wo und was macht Sinn?</a:t>
            </a:r>
            <a:endParaRPr lang="de-CH" sz="1400" dirty="0"/>
          </a:p>
        </p:txBody>
      </p:sp>
      <p:pic>
        <p:nvPicPr>
          <p:cNvPr id="5" name="Grafik 4" descr="Ein Bild, das Zeichnung, Tisch enthält.&#10;&#10;Automatisch generierte Beschreibung">
            <a:extLst>
              <a:ext uri="{FF2B5EF4-FFF2-40B4-BE49-F238E27FC236}">
                <a16:creationId xmlns:a16="http://schemas.microsoft.com/office/drawing/2014/main" id="{650BA902-8D98-4DC6-B5C2-5D89A1B41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24" y="149226"/>
            <a:ext cx="746124" cy="746124"/>
          </a:xfrm>
          <a:prstGeom prst="rect">
            <a:avLst/>
          </a:prstGeom>
        </p:spPr>
      </p:pic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F7041C4A-D4D2-40FC-9F4C-2BE2AC25DE67}"/>
              </a:ext>
            </a:extLst>
          </p:cNvPr>
          <p:cNvCxnSpPr/>
          <p:nvPr/>
        </p:nvCxnSpPr>
        <p:spPr>
          <a:xfrm>
            <a:off x="339724" y="781050"/>
            <a:ext cx="1143952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Grafik 3" descr="Ein Bild, das Website enthält.&#10;&#10;Automatisch generierte Beschreibung">
            <a:extLst>
              <a:ext uri="{FF2B5EF4-FFF2-40B4-BE49-F238E27FC236}">
                <a16:creationId xmlns:a16="http://schemas.microsoft.com/office/drawing/2014/main" id="{33BBCEAA-AD10-2479-A214-ABFFFBCAC0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779" y="316454"/>
            <a:ext cx="2671178" cy="400337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21AA5DA-5D88-81E7-28E1-4C072E2D8CCD}"/>
              </a:ext>
            </a:extLst>
          </p:cNvPr>
          <p:cNvSpPr txBox="1"/>
          <p:nvPr/>
        </p:nvSpPr>
        <p:spPr>
          <a:xfrm>
            <a:off x="3176226" y="3257993"/>
            <a:ext cx="5839547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de-CH" b="1" i="1" dirty="0">
                <a:solidFill>
                  <a:srgbClr val="00B050"/>
                </a:solidFill>
              </a:rPr>
              <a:t>Eine nachhaltige Energiewende ist nur machbar im einen engen und konstruktiven Dialog aller Beteiligten! </a:t>
            </a:r>
          </a:p>
        </p:txBody>
      </p:sp>
    </p:spTree>
    <p:extLst>
      <p:ext uri="{BB962C8B-B14F-4D97-AF65-F5344CB8AC3E}">
        <p14:creationId xmlns:p14="http://schemas.microsoft.com/office/powerpoint/2010/main" val="1328335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D42E3-A5FA-40DB-8560-2CE7DC7185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5848" y="343185"/>
            <a:ext cx="5999107" cy="346874"/>
          </a:xfrm>
        </p:spPr>
        <p:txBody>
          <a:bodyPr>
            <a:normAutofit/>
          </a:bodyPr>
          <a:lstStyle/>
          <a:p>
            <a:r>
              <a:rPr lang="de-DE" sz="1400" dirty="0"/>
              <a:t>Stammtisch, Donnerstag, 27. April 2023, </a:t>
            </a:r>
            <a:r>
              <a:rPr lang="de-DE" sz="1400" b="1" dirty="0">
                <a:latin typeface="+mn-lt"/>
              </a:rPr>
              <a:t>Photovoltaik: wo und was macht Sinn?</a:t>
            </a:r>
            <a:endParaRPr lang="de-CH" sz="1400" dirty="0"/>
          </a:p>
        </p:txBody>
      </p:sp>
      <p:pic>
        <p:nvPicPr>
          <p:cNvPr id="5" name="Grafik 4" descr="Ein Bild, das Zeichnung, Tisch enthält.&#10;&#10;Automatisch generierte Beschreibung">
            <a:extLst>
              <a:ext uri="{FF2B5EF4-FFF2-40B4-BE49-F238E27FC236}">
                <a16:creationId xmlns:a16="http://schemas.microsoft.com/office/drawing/2014/main" id="{650BA902-8D98-4DC6-B5C2-5D89A1B41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24" y="149226"/>
            <a:ext cx="746124" cy="746124"/>
          </a:xfrm>
          <a:prstGeom prst="rect">
            <a:avLst/>
          </a:prstGeom>
        </p:spPr>
      </p:pic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F7041C4A-D4D2-40FC-9F4C-2BE2AC25DE67}"/>
              </a:ext>
            </a:extLst>
          </p:cNvPr>
          <p:cNvCxnSpPr/>
          <p:nvPr/>
        </p:nvCxnSpPr>
        <p:spPr>
          <a:xfrm>
            <a:off x="339724" y="781050"/>
            <a:ext cx="1143952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Grafik 3" descr="Ein Bild, das Website enthält.&#10;&#10;Automatisch generierte Beschreibung">
            <a:extLst>
              <a:ext uri="{FF2B5EF4-FFF2-40B4-BE49-F238E27FC236}">
                <a16:creationId xmlns:a16="http://schemas.microsoft.com/office/drawing/2014/main" id="{33BBCEAA-AD10-2479-A214-ABFFFBCAC0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779" y="316454"/>
            <a:ext cx="2671178" cy="400337"/>
          </a:xfrm>
          <a:prstGeom prst="rect">
            <a:avLst/>
          </a:prstGeom>
        </p:spPr>
      </p:pic>
      <p:pic>
        <p:nvPicPr>
          <p:cNvPr id="6" name="Grafik 5" descr="Ein Bild, das Rauch, Zug, Dampf, Stapel enthält.&#10;&#10;Automatisch generierte Beschreibung">
            <a:extLst>
              <a:ext uri="{FF2B5EF4-FFF2-40B4-BE49-F238E27FC236}">
                <a16:creationId xmlns:a16="http://schemas.microsoft.com/office/drawing/2014/main" id="{16EA490F-FF93-4ADA-BE6A-A0A9E0F6EF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78" y="1215547"/>
            <a:ext cx="6737275" cy="442690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21AA5DA-5D88-81E7-28E1-4C072E2D8CCD}"/>
              </a:ext>
            </a:extLst>
          </p:cNvPr>
          <p:cNvSpPr txBox="1"/>
          <p:nvPr/>
        </p:nvSpPr>
        <p:spPr>
          <a:xfrm>
            <a:off x="7216524" y="1132800"/>
            <a:ext cx="4562726" cy="4704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de-CH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Umsetzung des Netto-null-Ziels ist wohl eine der grössten Herausforderungen der Menschheit. Insbesondere der Ausbau der erneuerbaren Energien führt zu einer enormen Belastungsprobe für den Natur-, Landschafts- und Heimatschutz. Es ist auch an uns zu beweisen, dass es nur mit einem starken Dialog geht, der von allen Beteiligten Konzessionen fordert. Ein </a:t>
            </a:r>
            <a:r>
              <a:rPr lang="de-CH" kern="1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Entweder-oder</a:t>
            </a:r>
            <a:r>
              <a:rPr lang="de-CH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zwischen Klimaschutz und guter Baukultur führt in die Sackgasse… Gute Lösungen sind nur gemeinsam möglich.</a:t>
            </a:r>
            <a:r>
              <a:rPr lang="de-CH" b="1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CH" kern="1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CH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Stefan Kunz Geschäftsführer Schweizer Heimatschutz</a:t>
            </a:r>
            <a:endParaRPr lang="de-CH" i="1" dirty="0">
              <a:solidFill>
                <a:srgbClr val="00B050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2B5955E-FEA6-5093-FA62-71FFA72AD45B}"/>
              </a:ext>
            </a:extLst>
          </p:cNvPr>
          <p:cNvSpPr txBox="1"/>
          <p:nvPr/>
        </p:nvSpPr>
        <p:spPr>
          <a:xfrm>
            <a:off x="229266" y="5892283"/>
            <a:ext cx="638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Kohlekraftwerk in Mannheim</a:t>
            </a:r>
          </a:p>
        </p:txBody>
      </p:sp>
    </p:spTree>
    <p:extLst>
      <p:ext uri="{BB962C8B-B14F-4D97-AF65-F5344CB8AC3E}">
        <p14:creationId xmlns:p14="http://schemas.microsoft.com/office/powerpoint/2010/main" val="17924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D42E3-A5FA-40DB-8560-2CE7DC7185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5848" y="343185"/>
            <a:ext cx="5999107" cy="346874"/>
          </a:xfrm>
        </p:spPr>
        <p:txBody>
          <a:bodyPr>
            <a:normAutofit/>
          </a:bodyPr>
          <a:lstStyle/>
          <a:p>
            <a:r>
              <a:rPr lang="de-DE" sz="1400" dirty="0"/>
              <a:t>Stammtisch, Donnerstag, 27. April 2023, </a:t>
            </a:r>
            <a:r>
              <a:rPr lang="de-DE" sz="1400" b="1" dirty="0">
                <a:latin typeface="+mn-lt"/>
              </a:rPr>
              <a:t>Photovoltaik: wo und was macht Sinn?</a:t>
            </a:r>
            <a:endParaRPr lang="de-CH" sz="1400" dirty="0"/>
          </a:p>
        </p:txBody>
      </p:sp>
      <p:pic>
        <p:nvPicPr>
          <p:cNvPr id="5" name="Grafik 4" descr="Ein Bild, das Zeichnung, Tisch enthält.&#10;&#10;Automatisch generierte Beschreibung">
            <a:extLst>
              <a:ext uri="{FF2B5EF4-FFF2-40B4-BE49-F238E27FC236}">
                <a16:creationId xmlns:a16="http://schemas.microsoft.com/office/drawing/2014/main" id="{650BA902-8D98-4DC6-B5C2-5D89A1B41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24" y="149226"/>
            <a:ext cx="746124" cy="746124"/>
          </a:xfrm>
          <a:prstGeom prst="rect">
            <a:avLst/>
          </a:prstGeom>
        </p:spPr>
      </p:pic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F7041C4A-D4D2-40FC-9F4C-2BE2AC25DE67}"/>
              </a:ext>
            </a:extLst>
          </p:cNvPr>
          <p:cNvCxnSpPr/>
          <p:nvPr/>
        </p:nvCxnSpPr>
        <p:spPr>
          <a:xfrm>
            <a:off x="339724" y="781050"/>
            <a:ext cx="1143952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Grafik 3" descr="Ein Bild, das Website enthält.&#10;&#10;Automatisch generierte Beschreibung">
            <a:extLst>
              <a:ext uri="{FF2B5EF4-FFF2-40B4-BE49-F238E27FC236}">
                <a16:creationId xmlns:a16="http://schemas.microsoft.com/office/drawing/2014/main" id="{33BBCEAA-AD10-2479-A214-ABFFFBCAC0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779" y="316454"/>
            <a:ext cx="2671178" cy="400337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21AA5DA-5D88-81E7-28E1-4C072E2D8CCD}"/>
              </a:ext>
            </a:extLst>
          </p:cNvPr>
          <p:cNvSpPr txBox="1"/>
          <p:nvPr/>
        </p:nvSpPr>
        <p:spPr>
          <a:xfrm>
            <a:off x="7216524" y="1973174"/>
            <a:ext cx="4562726" cy="2707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CH" b="1" dirty="0">
                <a:solidFill>
                  <a:srgbClr val="00B050"/>
                </a:solidFill>
                <a:latin typeface="Calibri" panose="020F0502020204030204" pitchFamily="34" charset="0"/>
              </a:rPr>
              <a:t>Graue Energie </a:t>
            </a:r>
          </a:p>
          <a:p>
            <a:r>
              <a:rPr lang="de-CH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«Die CO2 -Emissionen, die in der Schweiz beim Bau von Gebäuden verursacht werden, betragen rund 11 Mio. Tonnen. Sie entsprechen den gesamten direkten Emissionen aller Öl- und Gasheizungen in der Schweiz. (...) Die Baubranche setzt auf Abriss»</a:t>
            </a:r>
          </a:p>
          <a:p>
            <a:endParaRPr lang="de-CH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e-CH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Christof Forster in: NZZ, 6. April 2022</a:t>
            </a:r>
            <a:endParaRPr lang="de-CH" i="1" dirty="0"/>
          </a:p>
        </p:txBody>
      </p:sp>
      <p:pic>
        <p:nvPicPr>
          <p:cNvPr id="3" name="Grafik 2" descr="Ein Bild, das Gebäude, draußen enthält.&#10;&#10;Automatisch generierte Beschreibung">
            <a:extLst>
              <a:ext uri="{FF2B5EF4-FFF2-40B4-BE49-F238E27FC236}">
                <a16:creationId xmlns:a16="http://schemas.microsoft.com/office/drawing/2014/main" id="{671C81B5-5C87-D92A-FAB6-1533360ED7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78" y="1215547"/>
            <a:ext cx="6649793" cy="42225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5048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D42E3-A5FA-40DB-8560-2CE7DC7185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5848" y="343185"/>
            <a:ext cx="5999107" cy="346874"/>
          </a:xfrm>
        </p:spPr>
        <p:txBody>
          <a:bodyPr>
            <a:normAutofit/>
          </a:bodyPr>
          <a:lstStyle/>
          <a:p>
            <a:r>
              <a:rPr lang="de-DE" sz="1400" dirty="0"/>
              <a:t>Stammtisch, Donnerstag, 27. April 2023, </a:t>
            </a:r>
            <a:r>
              <a:rPr lang="de-DE" sz="1400" b="1" dirty="0">
                <a:latin typeface="+mn-lt"/>
              </a:rPr>
              <a:t>Photovoltaik: wo und was macht Sinn?</a:t>
            </a:r>
            <a:endParaRPr lang="de-CH" sz="1400" dirty="0"/>
          </a:p>
        </p:txBody>
      </p:sp>
      <p:pic>
        <p:nvPicPr>
          <p:cNvPr id="5" name="Grafik 4" descr="Ein Bild, das Zeichnung, Tisch enthält.&#10;&#10;Automatisch generierte Beschreibung">
            <a:extLst>
              <a:ext uri="{FF2B5EF4-FFF2-40B4-BE49-F238E27FC236}">
                <a16:creationId xmlns:a16="http://schemas.microsoft.com/office/drawing/2014/main" id="{650BA902-8D98-4DC6-B5C2-5D89A1B41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24" y="149226"/>
            <a:ext cx="746124" cy="746124"/>
          </a:xfrm>
          <a:prstGeom prst="rect">
            <a:avLst/>
          </a:prstGeom>
        </p:spPr>
      </p:pic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F7041C4A-D4D2-40FC-9F4C-2BE2AC25DE67}"/>
              </a:ext>
            </a:extLst>
          </p:cNvPr>
          <p:cNvCxnSpPr/>
          <p:nvPr/>
        </p:nvCxnSpPr>
        <p:spPr>
          <a:xfrm>
            <a:off x="339724" y="781050"/>
            <a:ext cx="1143952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Grafik 3" descr="Ein Bild, das Website enthält.&#10;&#10;Automatisch generierte Beschreibung">
            <a:extLst>
              <a:ext uri="{FF2B5EF4-FFF2-40B4-BE49-F238E27FC236}">
                <a16:creationId xmlns:a16="http://schemas.microsoft.com/office/drawing/2014/main" id="{33BBCEAA-AD10-2479-A214-ABFFFBCAC0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779" y="316454"/>
            <a:ext cx="2671178" cy="400337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21AA5DA-5D88-81E7-28E1-4C072E2D8CCD}"/>
              </a:ext>
            </a:extLst>
          </p:cNvPr>
          <p:cNvSpPr txBox="1"/>
          <p:nvPr/>
        </p:nvSpPr>
        <p:spPr>
          <a:xfrm>
            <a:off x="7216524" y="2318366"/>
            <a:ext cx="4562726" cy="2757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de-CH" kern="1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 vorindustriellen Agrargesellschaften hatten ihr ganzes Leben nach der Sonne auszurichten.</a:t>
            </a:r>
          </a:p>
          <a:p>
            <a:pPr>
              <a:lnSpc>
                <a:spcPct val="107000"/>
              </a:lnSpc>
            </a:pPr>
            <a:endParaRPr lang="de-CH" kern="1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CH" kern="1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Sonne und Topografie prägen die Siedlungsstrukturen und Einzelbauten.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CH" kern="1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CH" kern="1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Beispiele für eine passive Solarnutzung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CH" kern="1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2B5955E-FEA6-5093-FA62-71FFA72AD45B}"/>
              </a:ext>
            </a:extLst>
          </p:cNvPr>
          <p:cNvSpPr txBox="1"/>
          <p:nvPr/>
        </p:nvSpPr>
        <p:spPr>
          <a:xfrm>
            <a:off x="229266" y="5892283"/>
            <a:ext cx="638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Fex-Platta</a:t>
            </a:r>
          </a:p>
        </p:txBody>
      </p:sp>
      <p:pic>
        <p:nvPicPr>
          <p:cNvPr id="3" name="Grafik 2" descr="Animal tracks in Fex Platta">
            <a:extLst>
              <a:ext uri="{FF2B5EF4-FFF2-40B4-BE49-F238E27FC236}">
                <a16:creationId xmlns:a16="http://schemas.microsoft.com/office/drawing/2014/main" id="{82A01ACD-5F00-95AA-400E-D1BAA5947B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77" y="1215547"/>
            <a:ext cx="6729451" cy="40375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8088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D42E3-A5FA-40DB-8560-2CE7DC7185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5848" y="343185"/>
            <a:ext cx="5999107" cy="346874"/>
          </a:xfrm>
        </p:spPr>
        <p:txBody>
          <a:bodyPr>
            <a:normAutofit/>
          </a:bodyPr>
          <a:lstStyle/>
          <a:p>
            <a:r>
              <a:rPr lang="de-DE" sz="1400" dirty="0"/>
              <a:t>Stammtisch, Donnerstag, 27. April 2023, </a:t>
            </a:r>
            <a:r>
              <a:rPr lang="de-DE" sz="1400" b="1" dirty="0">
                <a:latin typeface="+mn-lt"/>
              </a:rPr>
              <a:t>Photovoltaik: wo und was macht Sinn?</a:t>
            </a:r>
            <a:endParaRPr lang="de-CH" sz="1400" dirty="0"/>
          </a:p>
        </p:txBody>
      </p:sp>
      <p:pic>
        <p:nvPicPr>
          <p:cNvPr id="5" name="Grafik 4" descr="Ein Bild, das Zeichnung, Tisch enthält.&#10;&#10;Automatisch generierte Beschreibung">
            <a:extLst>
              <a:ext uri="{FF2B5EF4-FFF2-40B4-BE49-F238E27FC236}">
                <a16:creationId xmlns:a16="http://schemas.microsoft.com/office/drawing/2014/main" id="{650BA902-8D98-4DC6-B5C2-5D89A1B41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24" y="149226"/>
            <a:ext cx="746124" cy="746124"/>
          </a:xfrm>
          <a:prstGeom prst="rect">
            <a:avLst/>
          </a:prstGeom>
        </p:spPr>
      </p:pic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F7041C4A-D4D2-40FC-9F4C-2BE2AC25DE67}"/>
              </a:ext>
            </a:extLst>
          </p:cNvPr>
          <p:cNvCxnSpPr/>
          <p:nvPr/>
        </p:nvCxnSpPr>
        <p:spPr>
          <a:xfrm>
            <a:off x="339724" y="781050"/>
            <a:ext cx="1143952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Grafik 3" descr="Ein Bild, das Website enthält.&#10;&#10;Automatisch generierte Beschreibung">
            <a:extLst>
              <a:ext uri="{FF2B5EF4-FFF2-40B4-BE49-F238E27FC236}">
                <a16:creationId xmlns:a16="http://schemas.microsoft.com/office/drawing/2014/main" id="{33BBCEAA-AD10-2479-A214-ABFFFBCAC0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779" y="316454"/>
            <a:ext cx="2671178" cy="400337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21AA5DA-5D88-81E7-28E1-4C072E2D8CCD}"/>
              </a:ext>
            </a:extLst>
          </p:cNvPr>
          <p:cNvSpPr txBox="1"/>
          <p:nvPr/>
        </p:nvSpPr>
        <p:spPr>
          <a:xfrm>
            <a:off x="7216524" y="1132800"/>
            <a:ext cx="4562726" cy="4524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de-CH" sz="1800" b="1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Planung und Bau von Solaranlagen sind baukulturelle Akte</a:t>
            </a:r>
            <a:r>
              <a:rPr lang="de-CH" sz="1800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07000"/>
              </a:lnSpc>
            </a:pPr>
            <a:endParaRPr lang="de-CH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de-CH" sz="1800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Solaranlage beeinflusst Gestalt, Materialität und Erscheinung eines Gebäudes, eines Orts- und Landschaftsbildes </a:t>
            </a:r>
            <a:endParaRPr lang="de-CH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de-CH" sz="1800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e-CH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de-CH" sz="1800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Jedes Gebäude hat unterschiedliche Voraussetzungen bezüglich Architektur, Lage, Einsehbarkeit und Bedeutung für das Orts- und Landschaftsbild.</a:t>
            </a:r>
            <a:endParaRPr lang="de-CH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de-CH" sz="1800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e-CH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CH" sz="1800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Dies verlangt eine intensive Auseinandersetzung bei der Planung mit dem Objekt und dem Ort. </a:t>
            </a:r>
            <a:endParaRPr lang="de-CH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2B5955E-FEA6-5093-FA62-71FFA72AD45B}"/>
              </a:ext>
            </a:extLst>
          </p:cNvPr>
          <p:cNvSpPr txBox="1"/>
          <p:nvPr/>
        </p:nvSpPr>
        <p:spPr>
          <a:xfrm>
            <a:off x="229266" y="5892283"/>
            <a:ext cx="638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Beispiele unterschiedlicher Dachlandschaften mit Solaranlagen</a:t>
            </a:r>
          </a:p>
        </p:txBody>
      </p:sp>
      <p:pic>
        <p:nvPicPr>
          <p:cNvPr id="3" name="Grafik 2" descr="Ein Bild, das Gebäude, draußen, Haus, Dach enthält.&#10;&#10;Automatisch generierte Beschreibung">
            <a:extLst>
              <a:ext uri="{FF2B5EF4-FFF2-40B4-BE49-F238E27FC236}">
                <a16:creationId xmlns:a16="http://schemas.microsoft.com/office/drawing/2014/main" id="{5CD6848D-C8EC-6532-3F47-9676EA3087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78" y="1215547"/>
            <a:ext cx="3993515" cy="2266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fik 9" descr="Ein Bild, das Himmel, draußen, Gebäude, Haus enthält.&#10;&#10;Automatisch generierte Beschreibung">
            <a:extLst>
              <a:ext uri="{FF2B5EF4-FFF2-40B4-BE49-F238E27FC236}">
                <a16:creationId xmlns:a16="http://schemas.microsoft.com/office/drawing/2014/main" id="{59FD5F6C-1C97-9B43-66C0-9F3A08C98C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119" y="3211212"/>
            <a:ext cx="4322834" cy="24312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4790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D42E3-A5FA-40DB-8560-2CE7DC7185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5848" y="343185"/>
            <a:ext cx="5999107" cy="346874"/>
          </a:xfrm>
        </p:spPr>
        <p:txBody>
          <a:bodyPr>
            <a:normAutofit/>
          </a:bodyPr>
          <a:lstStyle/>
          <a:p>
            <a:r>
              <a:rPr lang="de-DE" sz="1400" dirty="0"/>
              <a:t>Stammtisch, Donnerstag, 27. April 2023, </a:t>
            </a:r>
            <a:r>
              <a:rPr lang="de-DE" sz="1400" b="1" dirty="0">
                <a:latin typeface="+mn-lt"/>
              </a:rPr>
              <a:t>Photovoltaik: wo und was macht Sinn?</a:t>
            </a:r>
            <a:endParaRPr lang="de-CH" sz="1400" dirty="0"/>
          </a:p>
        </p:txBody>
      </p:sp>
      <p:pic>
        <p:nvPicPr>
          <p:cNvPr id="5" name="Grafik 4" descr="Ein Bild, das Zeichnung, Tisch enthält.&#10;&#10;Automatisch generierte Beschreibung">
            <a:extLst>
              <a:ext uri="{FF2B5EF4-FFF2-40B4-BE49-F238E27FC236}">
                <a16:creationId xmlns:a16="http://schemas.microsoft.com/office/drawing/2014/main" id="{650BA902-8D98-4DC6-B5C2-5D89A1B41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24" y="149226"/>
            <a:ext cx="746124" cy="746124"/>
          </a:xfrm>
          <a:prstGeom prst="rect">
            <a:avLst/>
          </a:prstGeom>
        </p:spPr>
      </p:pic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F7041C4A-D4D2-40FC-9F4C-2BE2AC25DE67}"/>
              </a:ext>
            </a:extLst>
          </p:cNvPr>
          <p:cNvCxnSpPr/>
          <p:nvPr/>
        </p:nvCxnSpPr>
        <p:spPr>
          <a:xfrm>
            <a:off x="339724" y="781050"/>
            <a:ext cx="1143952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Grafik 3" descr="Ein Bild, das Website enthält.&#10;&#10;Automatisch generierte Beschreibung">
            <a:extLst>
              <a:ext uri="{FF2B5EF4-FFF2-40B4-BE49-F238E27FC236}">
                <a16:creationId xmlns:a16="http://schemas.microsoft.com/office/drawing/2014/main" id="{33BBCEAA-AD10-2479-A214-ABFFFBCAC0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779" y="316454"/>
            <a:ext cx="2671178" cy="400337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21AA5DA-5D88-81E7-28E1-4C072E2D8CCD}"/>
              </a:ext>
            </a:extLst>
          </p:cNvPr>
          <p:cNvSpPr txBox="1"/>
          <p:nvPr/>
        </p:nvSpPr>
        <p:spPr>
          <a:xfrm>
            <a:off x="7216524" y="1411749"/>
            <a:ext cx="4562726" cy="4034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de-CH" sz="1800" b="1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 Erfolg der Energiewende hängt nicht vom Schutz der Baudenkmäler ab</a:t>
            </a:r>
          </a:p>
          <a:p>
            <a:pPr>
              <a:lnSpc>
                <a:spcPct val="107000"/>
              </a:lnSpc>
            </a:pPr>
            <a:endParaRPr lang="de-CH" sz="1800" b="1" kern="1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de-CH" sz="1800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Rund 5–10% der Gebäude in der Schweiz gelten als schützenswert.</a:t>
            </a:r>
          </a:p>
          <a:p>
            <a:pPr>
              <a:lnSpc>
                <a:spcPct val="107000"/>
              </a:lnSpc>
            </a:pPr>
            <a:endParaRPr lang="de-CH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CH" sz="1800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Das Gesamtpotential an nutzbaren erneuerbaren Energien in der Schweiz wird durch diese Qualitätssicherung um weit weniger als 1% reduziert.</a:t>
            </a:r>
            <a:endParaRPr lang="de-CH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de-CH" b="1" kern="1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de-CH" sz="1800" b="1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e-CH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de-CH" i="1" dirty="0">
              <a:solidFill>
                <a:srgbClr val="00B050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2B5955E-FEA6-5093-FA62-71FFA72AD45B}"/>
              </a:ext>
            </a:extLst>
          </p:cNvPr>
          <p:cNvSpPr txBox="1"/>
          <p:nvPr/>
        </p:nvSpPr>
        <p:spPr>
          <a:xfrm>
            <a:off x="229266" y="5892283"/>
            <a:ext cx="638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Berner Altstadt</a:t>
            </a:r>
          </a:p>
        </p:txBody>
      </p:sp>
      <p:pic>
        <p:nvPicPr>
          <p:cNvPr id="3" name="Grafik 2" descr="Altstadt von Bern (Detailaufnahme) Foto &amp; Bild | dächer, schweiz ...">
            <a:extLst>
              <a:ext uri="{FF2B5EF4-FFF2-40B4-BE49-F238E27FC236}">
                <a16:creationId xmlns:a16="http://schemas.microsoft.com/office/drawing/2014/main" id="{076E5921-ABC4-C0AB-9269-A90F40E175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78" y="1215546"/>
            <a:ext cx="6640358" cy="4426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7564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D42E3-A5FA-40DB-8560-2CE7DC7185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5848" y="343185"/>
            <a:ext cx="5999107" cy="346874"/>
          </a:xfrm>
        </p:spPr>
        <p:txBody>
          <a:bodyPr>
            <a:normAutofit/>
          </a:bodyPr>
          <a:lstStyle/>
          <a:p>
            <a:r>
              <a:rPr lang="de-DE" sz="1400" dirty="0"/>
              <a:t>Stammtisch, Donnerstag, 27. April 2023, </a:t>
            </a:r>
            <a:r>
              <a:rPr lang="de-DE" sz="1400" b="1" dirty="0">
                <a:latin typeface="+mn-lt"/>
              </a:rPr>
              <a:t>Photovoltaik: wo und was macht Sinn?</a:t>
            </a:r>
            <a:endParaRPr lang="de-CH" sz="1400" dirty="0"/>
          </a:p>
        </p:txBody>
      </p:sp>
      <p:pic>
        <p:nvPicPr>
          <p:cNvPr id="5" name="Grafik 4" descr="Ein Bild, das Zeichnung, Tisch enthält.&#10;&#10;Automatisch generierte Beschreibung">
            <a:extLst>
              <a:ext uri="{FF2B5EF4-FFF2-40B4-BE49-F238E27FC236}">
                <a16:creationId xmlns:a16="http://schemas.microsoft.com/office/drawing/2014/main" id="{650BA902-8D98-4DC6-B5C2-5D89A1B41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24" y="149226"/>
            <a:ext cx="746124" cy="746124"/>
          </a:xfrm>
          <a:prstGeom prst="rect">
            <a:avLst/>
          </a:prstGeom>
        </p:spPr>
      </p:pic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F7041C4A-D4D2-40FC-9F4C-2BE2AC25DE67}"/>
              </a:ext>
            </a:extLst>
          </p:cNvPr>
          <p:cNvCxnSpPr/>
          <p:nvPr/>
        </p:nvCxnSpPr>
        <p:spPr>
          <a:xfrm>
            <a:off x="339724" y="781050"/>
            <a:ext cx="1143952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Grafik 3" descr="Ein Bild, das Website enthält.&#10;&#10;Automatisch generierte Beschreibung">
            <a:extLst>
              <a:ext uri="{FF2B5EF4-FFF2-40B4-BE49-F238E27FC236}">
                <a16:creationId xmlns:a16="http://schemas.microsoft.com/office/drawing/2014/main" id="{33BBCEAA-AD10-2479-A214-ABFFFBCAC0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779" y="316454"/>
            <a:ext cx="2671178" cy="400337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21AA5DA-5D88-81E7-28E1-4C072E2D8CCD}"/>
              </a:ext>
            </a:extLst>
          </p:cNvPr>
          <p:cNvSpPr txBox="1"/>
          <p:nvPr/>
        </p:nvSpPr>
        <p:spPr>
          <a:xfrm>
            <a:off x="7216524" y="2203953"/>
            <a:ext cx="4562726" cy="2450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de-CH" b="1" dirty="0">
                <a:solidFill>
                  <a:srgbClr val="00B050"/>
                </a:solidFill>
              </a:rPr>
              <a:t>Bewilligungspflicht für Solaranlagen abschaffen ?</a:t>
            </a:r>
          </a:p>
          <a:p>
            <a:pPr>
              <a:lnSpc>
                <a:spcPct val="107000"/>
              </a:lnSpc>
            </a:pPr>
            <a:endParaRPr lang="de-CH" dirty="0">
              <a:solidFill>
                <a:srgbClr val="00B050"/>
              </a:solidFill>
            </a:endParaRPr>
          </a:p>
          <a:p>
            <a:pPr>
              <a:lnSpc>
                <a:spcPct val="107000"/>
              </a:lnSpc>
            </a:pPr>
            <a:r>
              <a:rPr lang="de-CH" dirty="0">
                <a:solidFill>
                  <a:srgbClr val="00B050"/>
                </a:solidFill>
              </a:rPr>
              <a:t>Ohne Bewilligungspflicht keine Abwägung zwischen den Interessen der Stromproduktion und des Ortsbildschutzes.</a:t>
            </a:r>
          </a:p>
          <a:p>
            <a:pPr>
              <a:lnSpc>
                <a:spcPct val="107000"/>
              </a:lnSpc>
            </a:pPr>
            <a:endParaRPr lang="de-CH" i="1" dirty="0">
              <a:solidFill>
                <a:srgbClr val="00B050"/>
              </a:solidFill>
            </a:endParaRPr>
          </a:p>
          <a:p>
            <a:pPr>
              <a:lnSpc>
                <a:spcPct val="107000"/>
              </a:lnSpc>
            </a:pPr>
            <a:endParaRPr lang="de-CH" i="1" dirty="0">
              <a:solidFill>
                <a:srgbClr val="00B050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2B5955E-FEA6-5093-FA62-71FFA72AD45B}"/>
              </a:ext>
            </a:extLst>
          </p:cNvPr>
          <p:cNvSpPr txBox="1"/>
          <p:nvPr/>
        </p:nvSpPr>
        <p:spPr>
          <a:xfrm>
            <a:off x="229266" y="5892283"/>
            <a:ext cx="638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Die Dächer von </a:t>
            </a:r>
            <a:r>
              <a:rPr lang="de-CH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Castsegna</a:t>
            </a:r>
            <a:r>
              <a:rPr lang="de-CH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der Gemeinde Bergell</a:t>
            </a:r>
            <a:endParaRPr lang="de-CH" dirty="0"/>
          </a:p>
        </p:txBody>
      </p:sp>
      <p:pic>
        <p:nvPicPr>
          <p:cNvPr id="3" name="Grafik 2" descr="Ein Bild, das Gebäude, Berg, Baum, draußen enthält.&#10;&#10;Automatisch generierte Beschreibung">
            <a:extLst>
              <a:ext uri="{FF2B5EF4-FFF2-40B4-BE49-F238E27FC236}">
                <a16:creationId xmlns:a16="http://schemas.microsoft.com/office/drawing/2014/main" id="{3EF49691-78DE-6A8F-6298-C0BF634A82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78" y="1215547"/>
            <a:ext cx="5760720" cy="43218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2770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D42E3-A5FA-40DB-8560-2CE7DC7185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5848" y="343185"/>
            <a:ext cx="5999107" cy="346874"/>
          </a:xfrm>
        </p:spPr>
        <p:txBody>
          <a:bodyPr>
            <a:normAutofit/>
          </a:bodyPr>
          <a:lstStyle/>
          <a:p>
            <a:r>
              <a:rPr lang="de-DE" sz="1400" dirty="0"/>
              <a:t>Stammtisch, Donnerstag, 27. April 2023, </a:t>
            </a:r>
            <a:r>
              <a:rPr lang="de-DE" sz="1400" b="1" dirty="0">
                <a:latin typeface="+mn-lt"/>
              </a:rPr>
              <a:t>Photovoltaik: wo und was macht Sinn?</a:t>
            </a:r>
            <a:endParaRPr lang="de-CH" sz="1400" dirty="0"/>
          </a:p>
        </p:txBody>
      </p:sp>
      <p:pic>
        <p:nvPicPr>
          <p:cNvPr id="5" name="Grafik 4" descr="Ein Bild, das Zeichnung, Tisch enthält.&#10;&#10;Automatisch generierte Beschreibung">
            <a:extLst>
              <a:ext uri="{FF2B5EF4-FFF2-40B4-BE49-F238E27FC236}">
                <a16:creationId xmlns:a16="http://schemas.microsoft.com/office/drawing/2014/main" id="{650BA902-8D98-4DC6-B5C2-5D89A1B41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24" y="149226"/>
            <a:ext cx="746124" cy="746124"/>
          </a:xfrm>
          <a:prstGeom prst="rect">
            <a:avLst/>
          </a:prstGeom>
        </p:spPr>
      </p:pic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F7041C4A-D4D2-40FC-9F4C-2BE2AC25DE67}"/>
              </a:ext>
            </a:extLst>
          </p:cNvPr>
          <p:cNvCxnSpPr/>
          <p:nvPr/>
        </p:nvCxnSpPr>
        <p:spPr>
          <a:xfrm>
            <a:off x="339724" y="781050"/>
            <a:ext cx="1143952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Grafik 3" descr="Ein Bild, das Website enthält.&#10;&#10;Automatisch generierte Beschreibung">
            <a:extLst>
              <a:ext uri="{FF2B5EF4-FFF2-40B4-BE49-F238E27FC236}">
                <a16:creationId xmlns:a16="http://schemas.microsoft.com/office/drawing/2014/main" id="{33BBCEAA-AD10-2479-A214-ABFFFBCAC0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779" y="316454"/>
            <a:ext cx="2671178" cy="400337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21AA5DA-5D88-81E7-28E1-4C072E2D8CCD}"/>
              </a:ext>
            </a:extLst>
          </p:cNvPr>
          <p:cNvSpPr txBox="1"/>
          <p:nvPr/>
        </p:nvSpPr>
        <p:spPr>
          <a:xfrm>
            <a:off x="7216524" y="1132800"/>
            <a:ext cx="4562726" cy="454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CH" sz="1800" b="1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Gut geeignete Standorte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CH" sz="1800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Dächer und teilweise Fassaden in Industrie- und Gewerbezonen </a:t>
            </a:r>
            <a:endParaRPr lang="de-CH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CH" sz="1800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Dachflächen in der allgemeinen Bauzone</a:t>
            </a:r>
            <a:endParaRPr lang="de-CH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CH" sz="1800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Dächer und teilweise Fassaden von Neubauten in der allgemeinen Bauzone</a:t>
            </a:r>
            <a:endParaRPr lang="de-CH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CH" sz="1800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grosse Dachflächen auf Gebäuden in der Landwirtschaftszone,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CH" sz="1800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Lärmschutzwände, Lawinenverbauungen und ähnliche grossflächige Infrastrukturbauten </a:t>
            </a:r>
            <a:endParaRPr lang="de-CH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de-CH" b="1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CH" kern="1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2B5955E-FEA6-5093-FA62-71FFA72AD45B}"/>
              </a:ext>
            </a:extLst>
          </p:cNvPr>
          <p:cNvSpPr txBox="1"/>
          <p:nvPr/>
        </p:nvSpPr>
        <p:spPr>
          <a:xfrm>
            <a:off x="273410" y="4009263"/>
            <a:ext cx="2633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Harder Haus in Zürich-Leimbach</a:t>
            </a:r>
          </a:p>
        </p:txBody>
      </p:sp>
      <p:pic>
        <p:nvPicPr>
          <p:cNvPr id="3" name="Grafik 2" descr="Ein Bild, das Gras, Baum, Gebäude, draußen enthält.&#10;&#10;Automatisch generierte Beschreibung">
            <a:extLst>
              <a:ext uri="{FF2B5EF4-FFF2-40B4-BE49-F238E27FC236}">
                <a16:creationId xmlns:a16="http://schemas.microsoft.com/office/drawing/2014/main" id="{D4CDD800-C2D8-ECBF-BA45-F68FA00B45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78" y="1188068"/>
            <a:ext cx="3403017" cy="2551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35F8767-8638-74BB-48EB-328AFCF492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401" y="1215547"/>
            <a:ext cx="2836483" cy="191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rafik 10" descr="Ein Bild, das Berg, Himmel, Gras, draußen enthält.&#10;&#10;Automatisch generierte Beschreibung">
            <a:extLst>
              <a:ext uri="{FF2B5EF4-FFF2-40B4-BE49-F238E27FC236}">
                <a16:creationId xmlns:a16="http://schemas.microsoft.com/office/drawing/2014/main" id="{BA59D7F4-212D-A2A6-A8B0-9CF7632B05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401" y="3224208"/>
            <a:ext cx="2851150" cy="160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007F1140-17AF-41C9-6167-5C3D434D327F}"/>
              </a:ext>
            </a:extLst>
          </p:cNvPr>
          <p:cNvSpPr txBox="1"/>
          <p:nvPr/>
        </p:nvSpPr>
        <p:spPr>
          <a:xfrm>
            <a:off x="3989780" y="4923913"/>
            <a:ext cx="285115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287780" algn="l"/>
              </a:tabLst>
            </a:pPr>
            <a:r>
              <a:rPr lang="de-CH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Porta Samedan</a:t>
            </a:r>
            <a:endParaRPr lang="de-CH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971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D42E3-A5FA-40DB-8560-2CE7DC7185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5848" y="343185"/>
            <a:ext cx="5999107" cy="346874"/>
          </a:xfrm>
        </p:spPr>
        <p:txBody>
          <a:bodyPr>
            <a:normAutofit/>
          </a:bodyPr>
          <a:lstStyle/>
          <a:p>
            <a:r>
              <a:rPr lang="de-DE" sz="1400" dirty="0"/>
              <a:t>Stammtisch, Donnerstag, 27. April 2023, </a:t>
            </a:r>
            <a:r>
              <a:rPr lang="de-DE" sz="1400" b="1" dirty="0">
                <a:latin typeface="+mn-lt"/>
              </a:rPr>
              <a:t>Photovoltaik: wo und was macht Sinn?</a:t>
            </a:r>
            <a:endParaRPr lang="de-CH" sz="1400" dirty="0"/>
          </a:p>
        </p:txBody>
      </p:sp>
      <p:pic>
        <p:nvPicPr>
          <p:cNvPr id="5" name="Grafik 4" descr="Ein Bild, das Zeichnung, Tisch enthält.&#10;&#10;Automatisch generierte Beschreibung">
            <a:extLst>
              <a:ext uri="{FF2B5EF4-FFF2-40B4-BE49-F238E27FC236}">
                <a16:creationId xmlns:a16="http://schemas.microsoft.com/office/drawing/2014/main" id="{650BA902-8D98-4DC6-B5C2-5D89A1B41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24" y="149226"/>
            <a:ext cx="746124" cy="746124"/>
          </a:xfrm>
          <a:prstGeom prst="rect">
            <a:avLst/>
          </a:prstGeom>
        </p:spPr>
      </p:pic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F7041C4A-D4D2-40FC-9F4C-2BE2AC25DE67}"/>
              </a:ext>
            </a:extLst>
          </p:cNvPr>
          <p:cNvCxnSpPr/>
          <p:nvPr/>
        </p:nvCxnSpPr>
        <p:spPr>
          <a:xfrm>
            <a:off x="339724" y="781050"/>
            <a:ext cx="1143952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Grafik 3" descr="Ein Bild, das Website enthält.&#10;&#10;Automatisch generierte Beschreibung">
            <a:extLst>
              <a:ext uri="{FF2B5EF4-FFF2-40B4-BE49-F238E27FC236}">
                <a16:creationId xmlns:a16="http://schemas.microsoft.com/office/drawing/2014/main" id="{33BBCEAA-AD10-2479-A214-ABFFFBCAC0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779" y="316454"/>
            <a:ext cx="2671178" cy="400337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21AA5DA-5D88-81E7-28E1-4C072E2D8CCD}"/>
              </a:ext>
            </a:extLst>
          </p:cNvPr>
          <p:cNvSpPr txBox="1"/>
          <p:nvPr/>
        </p:nvSpPr>
        <p:spPr>
          <a:xfrm>
            <a:off x="7216524" y="1132800"/>
            <a:ext cx="4562726" cy="1367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CH" sz="1800" b="1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Problematische Standorte</a:t>
            </a:r>
          </a:p>
          <a:p>
            <a:pPr>
              <a:lnSpc>
                <a:spcPct val="107000"/>
              </a:lnSpc>
            </a:pPr>
            <a:r>
              <a:rPr lang="de-CH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Auch Umgebung von Kultur- und Naturdenkmälern</a:t>
            </a:r>
            <a:r>
              <a:rPr lang="de-CH" b="1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CH" kern="1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2B5955E-FEA6-5093-FA62-71FFA72AD45B}"/>
              </a:ext>
            </a:extLst>
          </p:cNvPr>
          <p:cNvSpPr txBox="1"/>
          <p:nvPr/>
        </p:nvSpPr>
        <p:spPr>
          <a:xfrm>
            <a:off x="412750" y="5092178"/>
            <a:ext cx="5130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St. Moritz unterhalb des Hotel Palace</a:t>
            </a:r>
          </a:p>
        </p:txBody>
      </p:sp>
      <p:pic>
        <p:nvPicPr>
          <p:cNvPr id="11" name="Grafik 10" descr="Ein Bild, das Berg, Himmel, Gras, draußen enthält.&#10;&#10;Automatisch generierte Beschreibung">
            <a:extLst>
              <a:ext uri="{FF2B5EF4-FFF2-40B4-BE49-F238E27FC236}">
                <a16:creationId xmlns:a16="http://schemas.microsoft.com/office/drawing/2014/main" id="{BA59D7F4-212D-A2A6-A8B0-9CF7632B05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401" y="3224208"/>
            <a:ext cx="2851150" cy="160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 descr="Ein Bild, das Wasser, Natur, See, Fluss enthält.&#10;&#10;Automatisch generierte Beschreibung">
            <a:extLst>
              <a:ext uri="{FF2B5EF4-FFF2-40B4-BE49-F238E27FC236}">
                <a16:creationId xmlns:a16="http://schemas.microsoft.com/office/drawing/2014/main" id="{80DEB1B2-8445-FBB4-7379-725AD281FA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77" y="1188067"/>
            <a:ext cx="3418139" cy="2240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rafik 11" descr="Badrutt's Palace, St. Moritz - Balzer Ingenieure">
            <a:extLst>
              <a:ext uri="{FF2B5EF4-FFF2-40B4-BE49-F238E27FC236}">
                <a16:creationId xmlns:a16="http://schemas.microsoft.com/office/drawing/2014/main" id="{E103B891-10A1-4D96-C1B2-1BC7125BC6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154" y="2604473"/>
            <a:ext cx="3006946" cy="2223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8314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675</Words>
  <Application>Microsoft Office PowerPoint</Application>
  <PresentationFormat>Breitbild</PresentationFormat>
  <Paragraphs>83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</vt:lpstr>
      <vt:lpstr>Stammtisch, Donnerstag, 27. April 2023</vt:lpstr>
      <vt:lpstr>Stammtisch, Donnerstag, 27. April 2023, Photovoltaik: wo und was macht Sinn?</vt:lpstr>
      <vt:lpstr>Stammtisch, Donnerstag, 27. April 2023, Photovoltaik: wo und was macht Sinn?</vt:lpstr>
      <vt:lpstr>Stammtisch, Donnerstag, 27. April 2023, Photovoltaik: wo und was macht Sinn?</vt:lpstr>
      <vt:lpstr>Stammtisch, Donnerstag, 27. April 2023, Photovoltaik: wo und was macht Sinn?</vt:lpstr>
      <vt:lpstr>Stammtisch, Donnerstag, 27. April 2023, Photovoltaik: wo und was macht Sinn?</vt:lpstr>
      <vt:lpstr>Stammtisch, Donnerstag, 27. April 2023, Photovoltaik: wo und was macht Sinn?</vt:lpstr>
      <vt:lpstr>Stammtisch, Donnerstag, 27. April 2023, Photovoltaik: wo und was macht Sinn?</vt:lpstr>
      <vt:lpstr>Stammtisch, Donnerstag, 27. April 2023, Photovoltaik: wo und was macht Sinn?</vt:lpstr>
      <vt:lpstr>Stammtisch, Donnerstag, 27. April 2023, Photovoltaik: wo und was macht Sinn?</vt:lpstr>
      <vt:lpstr>Stammtisch, Donnerstag, 27. April 2023, Photovoltaik: wo und was macht Sinn?</vt:lpstr>
      <vt:lpstr>Stammtisch, Donnerstag, 27. April 2023, Photovoltaik: wo und was macht Sinn?</vt:lpstr>
      <vt:lpstr>Stammtisch, Donnerstag, 27. April 2023, Photovoltaik: wo und was macht Sinn?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Stammtisch, Donnerstag, 27. August 2020</dc:title>
  <dc:creator>Tobias Eichelberg</dc:creator>
  <cp:lastModifiedBy>Tobias</cp:lastModifiedBy>
  <cp:revision>25</cp:revision>
  <dcterms:created xsi:type="dcterms:W3CDTF">2020-08-25T09:10:10Z</dcterms:created>
  <dcterms:modified xsi:type="dcterms:W3CDTF">2023-04-27T13:51:22Z</dcterms:modified>
</cp:coreProperties>
</file>